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125700" cy="10693400"/>
  <p:notesSz cx="151257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4660"/>
  </p:normalViewPr>
  <p:slideViewPr>
    <p:cSldViewPr>
      <p:cViewPr varScale="1">
        <p:scale>
          <a:sx n="65" d="100"/>
          <a:sy n="65" d="100"/>
        </p:scale>
        <p:origin x="360" y="8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hyperlink" Target="http://www.isteub.rnu.tn/fra/mastere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0836" y="336320"/>
            <a:ext cx="922845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Ministère de l’Enseignement Supérieur </a:t>
            </a:r>
            <a:r>
              <a:rPr sz="1800" dirty="0">
                <a:latin typeface="Calibri"/>
                <a:cs typeface="Calibri"/>
              </a:rPr>
              <a:t>et </a:t>
            </a:r>
            <a:r>
              <a:rPr sz="1800" spc="-5" dirty="0">
                <a:latin typeface="Calibri"/>
                <a:cs typeface="Calibri"/>
              </a:rPr>
              <a:t>de la Recherche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Scientifique</a:t>
            </a:r>
            <a:endParaRPr sz="180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  <a:spcBef>
                <a:spcPts val="15"/>
              </a:spcBef>
            </a:pPr>
            <a:r>
              <a:rPr sz="2000" b="1" spc="-5" dirty="0">
                <a:latin typeface="Calibri"/>
                <a:cs typeface="Calibri"/>
              </a:rPr>
              <a:t>Université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Carthage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b="1" spc="-5" dirty="0">
                <a:latin typeface="Calibri"/>
                <a:cs typeface="Calibri"/>
              </a:rPr>
              <a:t>Institut Supérieur des Technologies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l’Environnement,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5" dirty="0">
                <a:latin typeface="Calibri"/>
                <a:cs typeface="Calibri"/>
              </a:rPr>
              <a:t>l’Urbanisme et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Bâtiment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643" y="8950452"/>
            <a:ext cx="14782801" cy="156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8411" y="1537716"/>
            <a:ext cx="14673071" cy="134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504" y="1511807"/>
            <a:ext cx="14673580" cy="1348740"/>
          </a:xfrm>
          <a:custGeom>
            <a:avLst/>
            <a:gdLst/>
            <a:ahLst/>
            <a:cxnLst/>
            <a:rect l="l" t="t" r="r" b="b"/>
            <a:pathLst>
              <a:path w="14673580" h="1348739">
                <a:moveTo>
                  <a:pt x="14673071" y="0"/>
                </a:moveTo>
                <a:lnTo>
                  <a:pt x="0" y="0"/>
                </a:lnTo>
                <a:lnTo>
                  <a:pt x="0" y="1348739"/>
                </a:lnTo>
                <a:lnTo>
                  <a:pt x="14673071" y="1348739"/>
                </a:lnTo>
                <a:lnTo>
                  <a:pt x="1467307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4470" y="1493810"/>
            <a:ext cx="14673580" cy="14144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927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lang="fr-FR" sz="4000" b="1" spc="-5" dirty="0">
                <a:latin typeface="Arial"/>
                <a:cs typeface="Arial"/>
              </a:rPr>
              <a:t>Master Professionnel en Gestion de projets de Génie Civil</a:t>
            </a:r>
          </a:p>
          <a:p>
            <a:pPr marL="635" algn="ctr">
              <a:lnSpc>
                <a:spcPct val="100000"/>
              </a:lnSpc>
              <a:spcBef>
                <a:spcPts val="730"/>
              </a:spcBef>
            </a:pPr>
            <a:r>
              <a:rPr sz="4000" b="1" dirty="0">
                <a:latin typeface="Arial"/>
                <a:cs typeface="Arial"/>
              </a:rPr>
              <a:t>2021/2022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576" y="158495"/>
            <a:ext cx="1658874" cy="1190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007345" y="3060700"/>
            <a:ext cx="4946905" cy="5618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143">
            <a:solidFill>
              <a:srgbClr val="00000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850"/>
              </a:spcBef>
            </a:pPr>
            <a:r>
              <a:rPr lang="fr-FR" sz="2800" b="1" spc="-5" dirty="0">
                <a:latin typeface="Calibri (Corps)"/>
                <a:cs typeface="Arial"/>
              </a:rPr>
              <a:t>Thématiques de la formation: </a:t>
            </a:r>
          </a:p>
          <a:p>
            <a:pPr marL="554355" marR="687070" indent="-228600">
              <a:lnSpc>
                <a:spcPts val="2530"/>
              </a:lnSpc>
              <a:spcBef>
                <a:spcPts val="810"/>
              </a:spcBef>
              <a:buFont typeface="Symbol"/>
              <a:buChar char=""/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Mathématiques, Sciences fondamentales</a:t>
            </a:r>
          </a:p>
          <a:p>
            <a:pPr marL="554355" marR="687070" indent="-228600">
              <a:lnSpc>
                <a:spcPts val="2530"/>
              </a:lnSpc>
              <a:spcBef>
                <a:spcPts val="810"/>
              </a:spcBef>
              <a:buFont typeface="Symbol"/>
              <a:buChar char=""/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Structures, Béton, Charpente</a:t>
            </a:r>
          </a:p>
          <a:p>
            <a:pPr marL="554355" marR="687070" indent="-228600">
              <a:lnSpc>
                <a:spcPts val="2530"/>
              </a:lnSpc>
              <a:spcBef>
                <a:spcPts val="810"/>
              </a:spcBef>
              <a:buFont typeface="Symbol"/>
              <a:buChar char=""/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Routes, Ouvrages d’art, Géotechnique;</a:t>
            </a:r>
          </a:p>
          <a:p>
            <a:pPr marL="554355" marR="687070" indent="-228600">
              <a:lnSpc>
                <a:spcPts val="2530"/>
              </a:lnSpc>
              <a:spcBef>
                <a:spcPts val="810"/>
              </a:spcBef>
              <a:buFont typeface="Symbol"/>
              <a:buChar char=""/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Eau, Energie, Environnement;</a:t>
            </a:r>
          </a:p>
          <a:p>
            <a:pPr marL="554355" marR="687070" indent="-228600">
              <a:lnSpc>
                <a:spcPts val="2530"/>
              </a:lnSpc>
              <a:spcBef>
                <a:spcPts val="810"/>
              </a:spcBef>
              <a:buFont typeface="Symbol"/>
              <a:buChar char=""/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Leadership, Management, Création d’entreprises;</a:t>
            </a:r>
          </a:p>
          <a:p>
            <a:pPr marL="554355" indent="-229235">
              <a:lnSpc>
                <a:spcPts val="2610"/>
              </a:lnSpc>
              <a:buFont typeface="Symbol"/>
              <a:buChar char=""/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Technologies, Innovations, Ouvertures;</a:t>
            </a:r>
            <a:endParaRPr lang="fr-FR" sz="2000" spc="-5" dirty="0">
              <a:latin typeface="Calibri (Corps)"/>
              <a:cs typeface="Arial"/>
            </a:endParaRPr>
          </a:p>
          <a:p>
            <a:pPr marL="325120">
              <a:lnSpc>
                <a:spcPts val="2610"/>
              </a:lnSpc>
              <a:tabLst>
                <a:tab pos="554990" algn="l"/>
              </a:tabLst>
            </a:pPr>
            <a:r>
              <a:rPr lang="fr-FR" sz="2800" b="1" spc="-5" dirty="0">
                <a:latin typeface="Calibri (Corps)"/>
                <a:cs typeface="Arial"/>
              </a:rPr>
              <a:t>Plan d’études:</a:t>
            </a:r>
          </a:p>
          <a:p>
            <a:pPr marL="325120">
              <a:lnSpc>
                <a:spcPts val="2610"/>
              </a:lnSpc>
              <a:tabLst>
                <a:tab pos="554990" algn="l"/>
              </a:tabLst>
            </a:pPr>
            <a:r>
              <a:rPr lang="fr-FR" sz="2400" spc="-5" dirty="0">
                <a:latin typeface="Calibri (Corps)"/>
                <a:cs typeface="Arial"/>
              </a:rPr>
              <a:t>voir la présentation du mastère professionnelle sur le site de l’’ISTEUB.</a:t>
            </a:r>
            <a:endParaRPr sz="3200" dirty="0">
              <a:latin typeface="Calibri (Corps)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1270" y="3042617"/>
            <a:ext cx="4767580" cy="5809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just"/>
          </a:lstStyle>
          <a:p>
            <a:r>
              <a:rPr sz="2800" b="1" dirty="0"/>
              <a:t>Inscription :</a:t>
            </a:r>
            <a:endParaRPr lang="fr-FR" sz="2800" b="1" dirty="0"/>
          </a:p>
          <a:p>
            <a:r>
              <a:rPr lang="fr-FR" dirty="0"/>
              <a:t>Vous êtes titulaires d’un diplôme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Licence (Bac +3)</a:t>
            </a:r>
          </a:p>
          <a:p>
            <a:pPr marL="285750" indent="-285750">
              <a:buFontTx/>
              <a:buChar char="-"/>
            </a:pPr>
            <a:r>
              <a:rPr lang="fr-FR" dirty="0"/>
              <a:t>National d’ingénieur ou de master</a:t>
            </a:r>
          </a:p>
          <a:p>
            <a:r>
              <a:rPr lang="fr-FR" dirty="0"/>
              <a:t>Dans les spécialités suivantes : Génie Civil, Génie hydraulique, Génie des matériaux, Géologie, Géo-ressources et environnement ou Spécialités similaires.</a:t>
            </a:r>
          </a:p>
          <a:p>
            <a:endParaRPr lang="fr-FR" sz="900" dirty="0"/>
          </a:p>
          <a:p>
            <a:pPr algn="ctr"/>
            <a:r>
              <a:rPr lang="fr-FR" sz="2400" b="1" dirty="0"/>
              <a:t>Vous pouvez candidater en ligne a travers le site de l’ISTEUB</a:t>
            </a:r>
          </a:p>
          <a:p>
            <a:pPr algn="ctr"/>
            <a:r>
              <a:rPr lang="fr-FR" sz="2400" b="1" dirty="0"/>
              <a:t>du 03 au 18 juillet 2021</a:t>
            </a:r>
          </a:p>
          <a:p>
            <a:pPr algn="ctr"/>
            <a:r>
              <a:rPr lang="fr-FR" dirty="0">
                <a:hlinkClick r:id="rId5"/>
              </a:rPr>
              <a:t>http://www.isteub.rnu.tn/fra/mastere</a:t>
            </a:r>
            <a:endParaRPr lang="fr-FR" dirty="0"/>
          </a:p>
          <a:p>
            <a:pPr algn="ctr"/>
            <a:r>
              <a:rPr lang="fr-FR" dirty="0"/>
              <a:t>Consultez le communiqué sur le site</a:t>
            </a:r>
          </a:p>
          <a:p>
            <a:endParaRPr lang="fr-FR" sz="1050" dirty="0"/>
          </a:p>
          <a:p>
            <a:r>
              <a:rPr lang="fr-FR" dirty="0"/>
              <a:t>A travers le formulaire Google Forms spécifique au master professionnel.</a:t>
            </a:r>
          </a:p>
          <a:p>
            <a:r>
              <a:rPr lang="fr-FR" dirty="0"/>
              <a:t>Ensuite, envoyer votre dossier papier par voie postale ou le déposer a l’ISTEUB avant le </a:t>
            </a:r>
            <a:r>
              <a:rPr lang="fr-FR" b="1" dirty="0"/>
              <a:t>18/07/2021.</a:t>
            </a:r>
          </a:p>
        </p:txBody>
      </p:sp>
      <p:sp>
        <p:nvSpPr>
          <p:cNvPr id="21" name="object 21"/>
          <p:cNvSpPr/>
          <p:nvPr/>
        </p:nvSpPr>
        <p:spPr>
          <a:xfrm>
            <a:off x="13506450" y="180849"/>
            <a:ext cx="1389634" cy="1167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 7" descr="Une image contenant personne, extérieur, homme, gens&#10;&#10;Description générée automatiquement">
            <a:extLst>
              <a:ext uri="{FF2B5EF4-FFF2-40B4-BE49-F238E27FC236}">
                <a16:creationId xmlns:a16="http://schemas.microsoft.com/office/drawing/2014/main" id="{5F5D0201-1FE4-45A0-BFD9-AD54F875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32" y="9064591"/>
            <a:ext cx="1465009" cy="13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8C0FDF34-9F75-43F7-83CA-A2A578F3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9" y="9064591"/>
            <a:ext cx="1995511" cy="132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0B8082B7-3266-435F-9733-7E42A1D4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7" y="9064591"/>
            <a:ext cx="1438512" cy="132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Le pont de Bizerte et l'autoroute Tunis-Jelma, parmi les grands projets de 2019">
            <a:extLst>
              <a:ext uri="{FF2B5EF4-FFF2-40B4-BE49-F238E27FC236}">
                <a16:creationId xmlns:a16="http://schemas.microsoft.com/office/drawing/2014/main" id="{1F6A3B99-720D-4F31-8F55-82BBE47A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22836" r="5211" b="11255"/>
          <a:stretch>
            <a:fillRect/>
          </a:stretch>
        </p:blipFill>
        <p:spPr bwMode="auto">
          <a:xfrm>
            <a:off x="3812270" y="9098958"/>
            <a:ext cx="1775154" cy="129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L'hydroélectricité, les barrages hydroélectriques">
            <a:extLst>
              <a:ext uri="{FF2B5EF4-FFF2-40B4-BE49-F238E27FC236}">
                <a16:creationId xmlns:a16="http://schemas.microsoft.com/office/drawing/2014/main" id="{5F67FC8F-5EB5-47F2-9FB3-97816CBA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24" y="9090560"/>
            <a:ext cx="1775154" cy="129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B7493336-4EB7-4B17-A46D-4867D10C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77" y="9082578"/>
            <a:ext cx="1995511" cy="12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>
            <a:extLst>
              <a:ext uri="{FF2B5EF4-FFF2-40B4-BE49-F238E27FC236}">
                <a16:creationId xmlns:a16="http://schemas.microsoft.com/office/drawing/2014/main" id="{D282370E-17E6-4CE8-82E0-E1475DA0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269" y="9064591"/>
            <a:ext cx="2506663" cy="131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1996B8B2-9B80-4814-9768-7C8DEAA5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942" y="9050258"/>
            <a:ext cx="1438512" cy="13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70DDBD7-C4D3-4CC4-8C48-ADED19EE3B8F}"/>
              </a:ext>
            </a:extLst>
          </p:cNvPr>
          <p:cNvSpPr txBox="1"/>
          <p:nvPr/>
        </p:nvSpPr>
        <p:spPr>
          <a:xfrm>
            <a:off x="223918" y="3060700"/>
            <a:ext cx="4723639" cy="57246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Les titulaires du master professionnel en gestion des projets de Génie Civil seront capables : 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D’apporter des méthodologies et de la maitrise d’outils numériques aux bureaux d’études; 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De représenter l’entreprise en situation de gestion technique des opérations de construction;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D’organiser, coordonner et suivre la réalisation de travaux de construction;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D’assurer la gestion financière, comptable et commerciale;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De manager des équipes de travail;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D’assister les entreprises dans leurs démarches QHSE;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r>
              <a:rPr lang="fr-FR" dirty="0"/>
              <a:t>D’apporter des solutions techniques aux problématiques de l’eau et de l’énergétique des bâtiment.</a:t>
            </a:r>
          </a:p>
          <a:p>
            <a:pPr marL="285750" indent="-285750" algn="just">
              <a:buFont typeface="Calibri" panose="020F0502020204030204" pitchFamily="34" charset="0"/>
              <a:buChar char="‐"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291</Words>
  <Application>Microsoft Office PowerPoint</Application>
  <PresentationFormat>Personnalisé</PresentationFormat>
  <Paragraphs>35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(Corps)</vt:lpstr>
      <vt:lpstr>Symbol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Hatem KAHLOUN</dc:creator>
  <cp:lastModifiedBy>HABLI Sabra</cp:lastModifiedBy>
  <cp:revision>7</cp:revision>
  <dcterms:created xsi:type="dcterms:W3CDTF">2021-06-30T15:18:16Z</dcterms:created>
  <dcterms:modified xsi:type="dcterms:W3CDTF">2021-07-02T13:44:20Z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2021-06-29T00:00:00Z</vt:filetime>
  </property>
  <property fmtid="{D5CDD505-2E9C-101B-9397-08002B2CF9AE}" pid="3" name="Creator">
    <vt:lpwstr>Nitro Pro  (11. 0. 1. 16)</vt:lpwstr>
  </property>
  <property fmtid="{D5CDD505-2E9C-101B-9397-08002B2CF9AE}" pid="4" name="LastSaved">
    <vt:filetime>2021-06-30T00:00:00Z</vt:filetime>
  </property>
</Properties>
</file>